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12" r:id="rId2"/>
    <p:sldId id="1137" r:id="rId3"/>
    <p:sldId id="1138" r:id="rId4"/>
    <p:sldId id="1139" r:id="rId5"/>
    <p:sldId id="1140" r:id="rId6"/>
    <p:sldId id="1141" r:id="rId7"/>
    <p:sldId id="315" r:id="rId8"/>
    <p:sldId id="715" r:id="rId9"/>
    <p:sldId id="318" r:id="rId10"/>
    <p:sldId id="1128" r:id="rId11"/>
    <p:sldId id="1129" r:id="rId12"/>
    <p:sldId id="1130" r:id="rId13"/>
    <p:sldId id="1131" r:id="rId14"/>
    <p:sldId id="1132" r:id="rId15"/>
    <p:sldId id="1133" r:id="rId16"/>
    <p:sldId id="1134" r:id="rId17"/>
    <p:sldId id="1135" r:id="rId18"/>
    <p:sldId id="1136" r:id="rId19"/>
    <p:sldId id="717" r:id="rId20"/>
  </p:sldIdLst>
  <p:sldSz cx="12192000" cy="6858000"/>
  <p:notesSz cx="6858000" cy="9144000"/>
  <p:embeddedFontLst>
    <p:embeddedFont>
      <p:font typeface="OPPOSans B" panose="02010600030101010101" charset="-122"/>
      <p:regular r:id="rId23"/>
    </p:embeddedFont>
    <p:embeddedFont>
      <p:font typeface="OPPOSans H" panose="02010600030101010101" charset="-122"/>
      <p:regular r:id="rId24"/>
    </p:embeddedFont>
    <p:embeddedFont>
      <p:font typeface="OPPOSans M" panose="02010600030101010101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微软雅黑 Light" panose="020B0502040204020203" pitchFamily="34" charset="-122"/>
      <p:regular r:id="rId32"/>
    </p:embeddedFont>
  </p:embeddedFont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5">
          <p15:clr>
            <a:srgbClr val="A4A3A4"/>
          </p15:clr>
        </p15:guide>
        <p15:guide id="2" orient="horz" pos="1141">
          <p15:clr>
            <a:srgbClr val="A4A3A4"/>
          </p15:clr>
        </p15:guide>
        <p15:guide id="3" pos="3552">
          <p15:clr>
            <a:srgbClr val="A4A3A4"/>
          </p15:clr>
        </p15:guide>
        <p15:guide id="4" pos="70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宗谕 杨" initials="宗杨" lastIdx="1" clrIdx="0">
    <p:extLst>
      <p:ext uri="{19B8F6BF-5375-455C-9EA6-DF929625EA0E}">
        <p15:presenceInfo xmlns:p15="http://schemas.microsoft.com/office/powerpoint/2012/main" userId="c5ffec43bcc4f6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62" autoAdjust="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>
        <p:guide orient="horz" pos="2515"/>
        <p:guide orient="horz" pos="1141"/>
        <p:guide pos="3552"/>
        <p:guide pos="70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12" y="5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18/10/2023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7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8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19</a:t>
            </a:fld>
            <a:endParaRPr lang="zh-SG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/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-1" fmla="*/ 0 w 4867882"/>
                <a:gd name="connsiteY0-2" fmla="*/ 0 h 6857103"/>
                <a:gd name="connsiteX1-3" fmla="*/ 3527537 w 4867882"/>
                <a:gd name="connsiteY1-4" fmla="*/ 0 h 6857103"/>
                <a:gd name="connsiteX2-5" fmla="*/ 4867882 w 4867882"/>
                <a:gd name="connsiteY2-6" fmla="*/ 6857103 h 6857103"/>
                <a:gd name="connsiteX3-7" fmla="*/ 0 w 4867882"/>
                <a:gd name="connsiteY3-8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7870" r="2895" b="23862"/>
          <a:stretch>
            <a:fillRect/>
          </a:stretch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-1" fmla="*/ 4456252 w 4547692"/>
                  <a:gd name="connsiteY0-2" fmla="*/ 5588000 h 5679440"/>
                  <a:gd name="connsiteX1-3" fmla="*/ 0 w 4547692"/>
                  <a:gd name="connsiteY1-4" fmla="*/ 5588000 h 5679440"/>
                  <a:gd name="connsiteX2-5" fmla="*/ 1278410 w 4547692"/>
                  <a:gd name="connsiteY2-6" fmla="*/ 0 h 5679440"/>
                  <a:gd name="connsiteX3-7" fmla="*/ 3177842 w 4547692"/>
                  <a:gd name="connsiteY3-8" fmla="*/ 0 h 5679440"/>
                  <a:gd name="connsiteX4-9" fmla="*/ 4547692 w 4547692"/>
                  <a:gd name="connsiteY4-10" fmla="*/ 5679440 h 5679440"/>
                  <a:gd name="connsiteX0-11" fmla="*/ 4456252 w 4456252"/>
                  <a:gd name="connsiteY0-12" fmla="*/ 5588000 h 5588000"/>
                  <a:gd name="connsiteX1-13" fmla="*/ 0 w 4456252"/>
                  <a:gd name="connsiteY1-14" fmla="*/ 5588000 h 5588000"/>
                  <a:gd name="connsiteX2-15" fmla="*/ 1278410 w 4456252"/>
                  <a:gd name="connsiteY2-16" fmla="*/ 0 h 5588000"/>
                  <a:gd name="connsiteX3-17" fmla="*/ 3177842 w 4456252"/>
                  <a:gd name="connsiteY3-18" fmla="*/ 0 h 5588000"/>
                  <a:gd name="connsiteX0-19" fmla="*/ 4503209 w 4503209"/>
                  <a:gd name="connsiteY0-20" fmla="*/ 5588000 h 5588000"/>
                  <a:gd name="connsiteX1-21" fmla="*/ 46957 w 4503209"/>
                  <a:gd name="connsiteY1-22" fmla="*/ 5588000 h 5588000"/>
                  <a:gd name="connsiteX2-23" fmla="*/ 0 w 4503209"/>
                  <a:gd name="connsiteY2-24" fmla="*/ 61645 h 5588000"/>
                  <a:gd name="connsiteX3-25" fmla="*/ 3224799 w 4503209"/>
                  <a:gd name="connsiteY3-26" fmla="*/ 0 h 5588000"/>
                  <a:gd name="connsiteX0-27" fmla="*/ 4503209 w 4503209"/>
                  <a:gd name="connsiteY0-28" fmla="*/ 5588000 h 5588000"/>
                  <a:gd name="connsiteX1-29" fmla="*/ 46957 w 4503209"/>
                  <a:gd name="connsiteY1-30" fmla="*/ 5588000 h 5588000"/>
                  <a:gd name="connsiteX2-31" fmla="*/ 0 w 4503209"/>
                  <a:gd name="connsiteY2-32" fmla="*/ 10275 h 5588000"/>
                  <a:gd name="connsiteX3-33" fmla="*/ 3224799 w 4503209"/>
                  <a:gd name="connsiteY3-34" fmla="*/ 0 h 5588000"/>
                  <a:gd name="connsiteX0-35" fmla="*/ 4311842 w 4311842"/>
                  <a:gd name="connsiteY0-36" fmla="*/ 5588000 h 5588000"/>
                  <a:gd name="connsiteX1-37" fmla="*/ 46957 w 4311842"/>
                  <a:gd name="connsiteY1-38" fmla="*/ 5588000 h 5588000"/>
                  <a:gd name="connsiteX2-39" fmla="*/ 0 w 4311842"/>
                  <a:gd name="connsiteY2-40" fmla="*/ 10275 h 5588000"/>
                  <a:gd name="connsiteX3-41" fmla="*/ 3224799 w 4311842"/>
                  <a:gd name="connsiteY3-42" fmla="*/ 0 h 5588000"/>
                  <a:gd name="connsiteX0-43" fmla="*/ 4265561 w 4265561"/>
                  <a:gd name="connsiteY0-44" fmla="*/ 5588000 h 5588000"/>
                  <a:gd name="connsiteX1-45" fmla="*/ 46957 w 4265561"/>
                  <a:gd name="connsiteY1-46" fmla="*/ 5588000 h 5588000"/>
                  <a:gd name="connsiteX2-47" fmla="*/ 0 w 4265561"/>
                  <a:gd name="connsiteY2-48" fmla="*/ 10275 h 5588000"/>
                  <a:gd name="connsiteX3-49" fmla="*/ 3224799 w 4265561"/>
                  <a:gd name="connsiteY3-50" fmla="*/ 0 h 5588000"/>
                  <a:gd name="connsiteX0-51" fmla="*/ 4265561 w 4265561"/>
                  <a:gd name="connsiteY0-52" fmla="*/ 5588000 h 5588000"/>
                  <a:gd name="connsiteX1-53" fmla="*/ 46957 w 4265561"/>
                  <a:gd name="connsiteY1-54" fmla="*/ 5588000 h 5588000"/>
                  <a:gd name="connsiteX2-55" fmla="*/ 0 w 4265561"/>
                  <a:gd name="connsiteY2-56" fmla="*/ 10275 h 5588000"/>
                  <a:gd name="connsiteX3-57" fmla="*/ 3194641 w 4265561"/>
                  <a:gd name="connsiteY3-58" fmla="*/ 0 h 558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82" b="15992"/>
          <a:stretch>
            <a:fillRect/>
          </a:stretch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0"/>
          <a:stretch>
            <a:fillRect/>
          </a:stretch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/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15992"/>
          <a:stretch>
            <a:fillRect/>
          </a:stretch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/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2576197" y="2225888"/>
            <a:ext cx="544004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72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网上书店</a:t>
            </a: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3023237" y="3429000"/>
            <a:ext cx="298132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online bookstore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04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状态图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901E7-ED72-B60D-479C-80FF0E4DB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96" y="1090765"/>
            <a:ext cx="4275488" cy="2105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8FDE3B-BCC1-7832-867E-E53257D5F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96" y="3429000"/>
            <a:ext cx="4275488" cy="25693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BE8500-F73A-8210-10CE-BC98347A9F80}"/>
              </a:ext>
            </a:extLst>
          </p:cNvPr>
          <p:cNvSpPr txBox="1"/>
          <p:nvPr/>
        </p:nvSpPr>
        <p:spPr>
          <a:xfrm>
            <a:off x="1372832" y="1447798"/>
            <a:ext cx="3429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两个状态图：</a:t>
            </a:r>
            <a:endParaRPr lang="en-US" altLang="zh-CN" sz="28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1</a:t>
            </a:r>
            <a:r>
              <a:rPr lang="zh-CN" altLang="en-US" sz="24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、购物车状态图</a:t>
            </a:r>
            <a:endParaRPr lang="en-US" altLang="zh-CN" sz="24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2</a:t>
            </a:r>
            <a:r>
              <a:rPr lang="zh-CN" altLang="en-US" sz="24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、订单状态图</a:t>
            </a:r>
            <a:endParaRPr lang="en-US" altLang="zh-CN" sz="24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6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665" y="573944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05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活动图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AF8330-D514-DFDC-3E68-21CF6E07B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467360"/>
            <a:ext cx="2811603" cy="57302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665261-8BF7-BA99-82DD-AC92C382BFB0}"/>
              </a:ext>
            </a:extLst>
          </p:cNvPr>
          <p:cNvSpPr txBox="1"/>
          <p:nvPr/>
        </p:nvSpPr>
        <p:spPr>
          <a:xfrm>
            <a:off x="1272990" y="1790923"/>
            <a:ext cx="5692588" cy="327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此图可以直观的看出该</a:t>
            </a:r>
            <a:r>
              <a:rPr lang="zh-CN" altLang="en-US" sz="2000" b="0" i="0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系统中的业务流程：</a:t>
            </a:r>
            <a:endParaRPr lang="en-US" altLang="zh-CN" sz="2000" b="0" i="0" dirty="0">
              <a:solidFill>
                <a:schemeClr val="accent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登录系统后进入浏览图书界面，可以将想要购买的图书加入购物车，然后能进入到购物车界面查看购物车里的内容，若果想要购买选购的图书，可以进行订单创建，不想的话可以继续到浏览图书界面浏览图书，并且通过查看订单能对订单进行修改，确认订单后便可以结账。</a:t>
            </a:r>
          </a:p>
        </p:txBody>
      </p:sp>
    </p:spTree>
    <p:extLst>
      <p:ext uri="{BB962C8B-B14F-4D97-AF65-F5344CB8AC3E}">
        <p14:creationId xmlns:p14="http://schemas.microsoft.com/office/powerpoint/2010/main" val="224893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06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组件图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5EF724-42D1-8F4D-28BE-BFEE50730BE4}"/>
              </a:ext>
            </a:extLst>
          </p:cNvPr>
          <p:cNvSpPr txBox="1"/>
          <p:nvPr/>
        </p:nvSpPr>
        <p:spPr>
          <a:xfrm>
            <a:off x="483547" y="1555282"/>
            <a:ext cx="6544782" cy="409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1.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前端接口与后端接口：前端接口可能会向后端接口发送请求</a:t>
            </a: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endParaRPr lang="en-US" altLang="zh-CN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取数据或执行某些操作。这是一个典型的客户端服务器关系。</a:t>
            </a:r>
            <a:endParaRPr lang="en-US" altLang="zh-CN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2.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后端接口与数据库接口后端接口可能会与数据库接口通信， 以执  行数据库操作，如查询、插入、更新或删除数据。</a:t>
            </a:r>
            <a:endParaRPr lang="en-US" altLang="zh-CN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3.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前端接口与用户接口：前端接口可能会与用户接口交互，接收用户的输入和显示相应的信息。 </a:t>
            </a:r>
            <a:endParaRPr lang="en-US" altLang="zh-CN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4.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前端接口与购物车接口：前端接口可能会与购物车接口交互，使用户能够添加、编辑和删除购物车中的商品。</a:t>
            </a:r>
            <a:endParaRPr lang="en-US" altLang="zh-CN" sz="1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5.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前端接口与后端通知接口：</a:t>
            </a:r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前端接口可能会通过与后端通知接口的连接保持实时通信，以接收实时的消息或通知。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0DDDD7-3F74-B5FA-DE62-EEE09698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53" y="1672116"/>
            <a:ext cx="4590572" cy="33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6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07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部署图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7C79B-4AAA-BFCD-86D5-3BC555AFF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40" y="1199957"/>
            <a:ext cx="5342902" cy="41645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DA948F-6BD6-6C26-C369-D93018222B00}"/>
              </a:ext>
            </a:extLst>
          </p:cNvPr>
          <p:cNvSpPr txBox="1"/>
          <p:nvPr/>
        </p:nvSpPr>
        <p:spPr>
          <a:xfrm>
            <a:off x="415881" y="1009485"/>
            <a:ext cx="53429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、购书者客户端：代表购书者使用的客户端设备，通常是个人计算机或移动设备。购书者通过浏览器与系统交互。</a:t>
            </a:r>
            <a:endParaRPr lang="en-US" altLang="zh-CN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服务器：系统的服务器端组件，用于托管和运行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应用程序。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服务器接收购书者的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请求，处理它们，并返回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响应。</a:t>
            </a:r>
            <a:endParaRPr lang="en-US" altLang="zh-CN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、数据库服务器：存储系统的数据库，包括图书信息、订单信息等。数据库服务器与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服务器分离，用于存储和管理系统数据。</a:t>
            </a:r>
            <a:endParaRPr lang="en-US" altLang="zh-CN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应用：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服务器上托管的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应用程序，包括购书系统的业务逻辑和用户界面。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应用与数据库服务器通信以获取和更新数据。</a:t>
            </a:r>
            <a:endParaRPr lang="en-US" altLang="zh-CN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、浏览器：购书者使用的浏览器，用于访问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应用，发送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请求，并接收和显示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页面。</a:t>
            </a:r>
            <a:endParaRPr lang="en-US" altLang="zh-CN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响应：箭头表示购书者客户端和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服务器之间的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请求和响应。购书者通过浏览器向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服务器发出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请求，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服务器处理请求并返回</a:t>
            </a:r>
            <a:r>
              <a:rPr lang="en-US" altLang="zh-CN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响应。</a:t>
            </a:r>
          </a:p>
        </p:txBody>
      </p:sp>
    </p:spTree>
    <p:extLst>
      <p:ext uri="{BB962C8B-B14F-4D97-AF65-F5344CB8AC3E}">
        <p14:creationId xmlns:p14="http://schemas.microsoft.com/office/powerpoint/2010/main" val="207916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08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包图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BF205-6E2F-2996-7AA1-C2B9FB6D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42" y="1282616"/>
            <a:ext cx="6165496" cy="42927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DE5CE0-9639-3192-9D2A-094F477801AB}"/>
              </a:ext>
            </a:extLst>
          </p:cNvPr>
          <p:cNvSpPr txBox="1"/>
          <p:nvPr/>
        </p:nvSpPr>
        <p:spPr>
          <a:xfrm>
            <a:off x="883920" y="1635760"/>
            <a:ext cx="4124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网上书店系统中的子系统：</a:t>
            </a:r>
            <a:endParaRPr lang="en-US" altLang="zh-CN" sz="28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1</a:t>
            </a:r>
            <a:r>
              <a:rPr lang="zh-CN" altLang="en-US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、订单管理</a:t>
            </a:r>
            <a:endParaRPr lang="en-US" altLang="zh-CN" sz="28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2</a:t>
            </a:r>
            <a:r>
              <a:rPr lang="zh-CN" altLang="en-US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、用户管理</a:t>
            </a:r>
            <a:endParaRPr lang="en-US" altLang="zh-CN" sz="28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3</a:t>
            </a:r>
            <a:r>
              <a:rPr lang="zh-CN" altLang="en-US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、购物车</a:t>
            </a:r>
            <a:endParaRPr lang="en-US" altLang="zh-CN" sz="28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4</a:t>
            </a:r>
            <a:r>
              <a:rPr lang="zh-CN" altLang="en-US" sz="28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、图书管理</a:t>
            </a:r>
          </a:p>
        </p:txBody>
      </p:sp>
    </p:spTree>
    <p:extLst>
      <p:ext uri="{BB962C8B-B14F-4D97-AF65-F5344CB8AC3E}">
        <p14:creationId xmlns:p14="http://schemas.microsoft.com/office/powerpoint/2010/main" val="80360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8.1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 订单管理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B514B9-44A3-123D-6B86-646DB6EE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99" y="1862924"/>
            <a:ext cx="3467548" cy="31801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FDFD46-AD60-6DF2-7E62-BAD12E5684CD}"/>
              </a:ext>
            </a:extLst>
          </p:cNvPr>
          <p:cNvSpPr txBox="1"/>
          <p:nvPr/>
        </p:nvSpPr>
        <p:spPr>
          <a:xfrm>
            <a:off x="905453" y="1862924"/>
            <a:ext cx="5730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订单管理子系统：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用例：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1.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订单生成：当用户确认购买后，生成订单。       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支付处理：处理用户的支付请求，将金额转给网站。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3.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订单状态跟踪：允许用户查看订单状态。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4.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退款和售后：处理用户的退款请求和售后服务。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Order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（订单）：包含订单的详细信息，如订单号、购买的图书、总金额等。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2. Payment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（支付）：处理支付的相关信息。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3. Refund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（退款）：处理退款请求的相关信息。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58915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8.2 </a:t>
            </a:r>
            <a:r>
              <a:rPr lang="zh-CN" altLang="en-US" sz="2800" dirty="0">
                <a:solidFill>
                  <a:schemeClr val="accent3"/>
                </a:solidFill>
              </a:rPr>
              <a:t>用户管理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86492-9747-185F-D3D0-10606414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93" y="1565511"/>
            <a:ext cx="2470207" cy="37269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02A4E4-0565-29E2-52D7-FAEAC3F3A133}"/>
              </a:ext>
            </a:extLst>
          </p:cNvPr>
          <p:cNvSpPr txBox="1"/>
          <p:nvPr/>
        </p:nvSpPr>
        <p:spPr>
          <a:xfrm>
            <a:off x="477520" y="1229360"/>
            <a:ext cx="7172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用户管理子系统：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用例：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注册：允许新用户创建账户。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登录：已注册用户使用用户名和密码登录系统。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个人信息管理：用户可以查看和编辑个人信息。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密码重置：提供重置密码的功能。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订单历史：允许用户查看之前的订单记录和详情。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收货地址管理：用户可以添加、编辑和删除配送地址。                    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评价和评论：用户可以对购买过的图书进行评价和撰写评论。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（用户）：包含用户的基本信息，如用户名、密码、邮箱等。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Order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（订单）：包含订单的详细信息，如订单号、购买的图书、总金额等。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Address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（地址）：包含用户的配送地址信息。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Review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（评价）：包含用户对图书的评价和评论内容。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748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8.3</a:t>
            </a:r>
            <a:r>
              <a:rPr lang="zh-CN" altLang="en-US" sz="2800" dirty="0">
                <a:solidFill>
                  <a:schemeClr val="accent3"/>
                </a:solidFill>
              </a:rPr>
              <a:t>购物车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175E22-9628-B305-197E-B3D7C55D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52" y="1558124"/>
            <a:ext cx="3793563" cy="3552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BD8C9B-5654-1B7A-8B32-A2A3A8CF864E}"/>
              </a:ext>
            </a:extLst>
          </p:cNvPr>
          <p:cNvSpPr txBox="1"/>
          <p:nvPr/>
        </p:nvSpPr>
        <p:spPr>
          <a:xfrm>
            <a:off x="680771" y="1859339"/>
            <a:ext cx="65023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购物车子系统：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用例：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1.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添加商品：让用户将图书加入购物车。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调整数量：允许用户在购物车中调整购买数量。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3.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移除商品：允许用户从购物车中移除商品。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4.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清空购物车：提供一键清空购物车的功能。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1.Cart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（购物车）：包含用户选择的图书及其数量。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2.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CartItem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（购物车项）：表示购物车中的每一项商品及其数量。</a:t>
            </a:r>
          </a:p>
        </p:txBody>
      </p:sp>
    </p:spTree>
    <p:extLst>
      <p:ext uri="{BB962C8B-B14F-4D97-AF65-F5344CB8AC3E}">
        <p14:creationId xmlns:p14="http://schemas.microsoft.com/office/powerpoint/2010/main" val="293937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8.4 </a:t>
            </a:r>
            <a:r>
              <a:rPr lang="zh-CN" altLang="en-US" sz="2800" dirty="0">
                <a:solidFill>
                  <a:schemeClr val="accent3"/>
                </a:solidFill>
              </a:rPr>
              <a:t>图书管理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F86A5-CF7C-C0A4-1FD3-55D7D4C0F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32" y="2145004"/>
            <a:ext cx="3224760" cy="29451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2E78C3-1233-686D-B5DD-9E6D8C0C3762}"/>
              </a:ext>
            </a:extLst>
          </p:cNvPr>
          <p:cNvSpPr txBox="1"/>
          <p:nvPr/>
        </p:nvSpPr>
        <p:spPr>
          <a:xfrm>
            <a:off x="762050" y="1724665"/>
            <a:ext cx="5069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图书管理子系统：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用例：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1.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图书分类：将图书按照类别进行分类。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2.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图书详情：提供详细的图书信息。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3.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图书搜索：允许用户根据关键词、作者、类      别等进行图书搜索。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1.Book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（图书）：包含图书的基本信息，如标题、作者、出版社、价格等。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2. Category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（分类）：包含图书的分类信息。         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3.SearchEngine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（搜索引擎）：处理用户的搜索请求并返回相应结果。   </a:t>
            </a:r>
          </a:p>
        </p:txBody>
      </p:sp>
    </p:spTree>
    <p:extLst>
      <p:ext uri="{BB962C8B-B14F-4D97-AF65-F5344CB8AC3E}">
        <p14:creationId xmlns:p14="http://schemas.microsoft.com/office/powerpoint/2010/main" val="194031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1854837" y="20747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感谢聆听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854837" y="33700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dirty="0"/>
              <a:t>项目需求分析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63CA0E-9497-7310-CAEA-1990AFDC6FEC}"/>
              </a:ext>
            </a:extLst>
          </p:cNvPr>
          <p:cNvSpPr txBox="1"/>
          <p:nvPr/>
        </p:nvSpPr>
        <p:spPr>
          <a:xfrm>
            <a:off x="2062531" y="1950720"/>
            <a:ext cx="51612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en-US" altLang="zh-CN" sz="2800" b="1" i="0" dirty="0">
              <a:solidFill>
                <a:schemeClr val="tx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en-US" altLang="zh-CN" sz="2800" b="1" i="0" dirty="0">
              <a:solidFill>
                <a:schemeClr val="tx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2.</a:t>
            </a:r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项目目标</a:t>
            </a:r>
            <a:endParaRPr lang="en-US" altLang="zh-CN" sz="2800" b="1" dirty="0">
              <a:solidFill>
                <a:schemeClr val="tx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i="0" dirty="0">
              <a:solidFill>
                <a:schemeClr val="tx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3.</a:t>
            </a:r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项目需求</a:t>
            </a:r>
            <a:endParaRPr lang="en-US" altLang="zh-CN" sz="2800" b="1" i="0" dirty="0">
              <a:solidFill>
                <a:schemeClr val="tx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endParaRPr lang="en-US" altLang="zh-CN" sz="2800" b="1" i="0" dirty="0">
              <a:solidFill>
                <a:schemeClr val="tx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4.</a:t>
            </a:r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项目范围</a:t>
            </a:r>
            <a:endParaRPr lang="zh-CN" altLang="en-US" sz="2800" dirty="0">
              <a:solidFill>
                <a:schemeClr val="tx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61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Söhne"/>
              </a:rPr>
              <a:t>项目背景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022067-6510-F318-D948-D5B06C9BDE01}"/>
              </a:ext>
            </a:extLst>
          </p:cNvPr>
          <p:cNvSpPr txBox="1"/>
          <p:nvPr/>
        </p:nvSpPr>
        <p:spPr>
          <a:xfrm>
            <a:off x="1097280" y="2113280"/>
            <a:ext cx="9225280" cy="326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</a:rPr>
              <a:t>       </a:t>
            </a:r>
            <a:r>
              <a:rPr lang="zh-CN" altLang="en-US" sz="28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着互联网的发展，在线购物已成为一种常见的购物方式。在线书店是一种受欢迎的在线购物形式，购书者可以通过互联网浏览和购买图书。本项目旨在创建一个在线图书购买系统，使购书者能够方便地浏览、购买和管理图书。</a:t>
            </a:r>
          </a:p>
        </p:txBody>
      </p:sp>
    </p:spTree>
    <p:extLst>
      <p:ext uri="{BB962C8B-B14F-4D97-AF65-F5344CB8AC3E}">
        <p14:creationId xmlns:p14="http://schemas.microsoft.com/office/powerpoint/2010/main" val="260886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Söhne"/>
              </a:rPr>
              <a:t>项目目标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5AA4EB-1E4C-1BC9-A59E-AFBBEC5F65B6}"/>
              </a:ext>
            </a:extLst>
          </p:cNvPr>
          <p:cNvSpPr txBox="1"/>
          <p:nvPr/>
        </p:nvSpPr>
        <p:spPr>
          <a:xfrm>
            <a:off x="1178611" y="1472534"/>
            <a:ext cx="10749229" cy="391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创建一个易于使用的在线购书平台，以吸引购书者。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提供购书者浏览图书信息、搜索图书、添加图书到购物车、创建订单以及管理购物车和订单的功能。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管理图书库存，包括添加新图书、删除图书和更新图书信息。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提供用户管理功能，包括注册和登录。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实现一个可靠的订单处理流程，包括付款、准备发货和发货等步骤。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提供销售数据的分析功能，包括畅销书籍排行榜。</a:t>
            </a:r>
          </a:p>
        </p:txBody>
      </p:sp>
    </p:spTree>
    <p:extLst>
      <p:ext uri="{BB962C8B-B14F-4D97-AF65-F5344CB8AC3E}">
        <p14:creationId xmlns:p14="http://schemas.microsoft.com/office/powerpoint/2010/main" val="384975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Söhne"/>
              </a:rPr>
              <a:t>项目需求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12C22-923D-B50E-03D2-84471AB4D234}"/>
              </a:ext>
            </a:extLst>
          </p:cNvPr>
          <p:cNvSpPr txBox="1"/>
          <p:nvPr/>
        </p:nvSpPr>
        <p:spPr>
          <a:xfrm>
            <a:off x="853491" y="1329258"/>
            <a:ext cx="10820349" cy="419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用户管理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：系统需要支持用户注册和登录。购书者可以创建个人账户，登录后可以访问个人购物车和历史订单。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图书管理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：系统需要管理图书库存。这包括添加新图书、删除图书、更新图书信息和存储图书的详细信息，如书名、作者、价格等。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购物车管理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：购书者应该能够将感兴趣的图书添加到购物车，查看购物车的内容，并在需要时从购物车中删除图书。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订单处理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：系统需要处理购书者的订单。这包括处理付款、准备发货、发货以及订单状态的跟踪。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销售数据分析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：系统应该能够生成销售数据报告，包括畅销书籍排行榜，以便管理和决策。</a:t>
            </a:r>
          </a:p>
        </p:txBody>
      </p:sp>
    </p:spTree>
    <p:extLst>
      <p:ext uri="{BB962C8B-B14F-4D97-AF65-F5344CB8AC3E}">
        <p14:creationId xmlns:p14="http://schemas.microsoft.com/office/powerpoint/2010/main" val="215649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chemeClr val="tx2">
                    <a:lumMod val="25000"/>
                  </a:schemeClr>
                </a:solidFill>
                <a:effectLst/>
                <a:latin typeface="Söhne"/>
              </a:rPr>
              <a:t>项目范围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08AD2-6433-5401-EB18-FFB97B25F4DB}"/>
              </a:ext>
            </a:extLst>
          </p:cNvPr>
          <p:cNvSpPr txBox="1"/>
          <p:nvPr/>
        </p:nvSpPr>
        <p:spPr>
          <a:xfrm>
            <a:off x="1869440" y="1838960"/>
            <a:ext cx="7355840" cy="335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项目将包括前端用户界面，以便购书者可以浏览和购买图书。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后端系统将管理图书库存、用户账户、订单处理和销售数据。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7415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本项目不包括物流和实际交付的方面，仅涵盖在线购书的过程。</a:t>
            </a:r>
          </a:p>
        </p:txBody>
      </p:sp>
    </p:spTree>
    <p:extLst>
      <p:ext uri="{BB962C8B-B14F-4D97-AF65-F5344CB8AC3E}">
        <p14:creationId xmlns:p14="http://schemas.microsoft.com/office/powerpoint/2010/main" val="10729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1038" y="606425"/>
            <a:ext cx="4813300" cy="442913"/>
          </a:xfrm>
        </p:spPr>
        <p:txBody>
          <a:bodyPr>
            <a:spAutoFit/>
          </a:bodyPr>
          <a:lstStyle/>
          <a:p>
            <a:r>
              <a:rPr lang="en-US" altLang="zh-CN" dirty="0">
                <a:sym typeface="+mn-ea"/>
              </a:rPr>
              <a:t>01 </a:t>
            </a:r>
            <a:r>
              <a:rPr lang="zh-CN" altLang="en-US" dirty="0">
                <a:sym typeface="+mn-ea"/>
              </a:rPr>
              <a:t>类图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F7F0D6-F123-01CF-7DD0-5205AC5E8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1" y="1554480"/>
            <a:ext cx="6318319" cy="466239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3772B4-210A-F7B7-F611-56D01A77A4E0}"/>
              </a:ext>
            </a:extLst>
          </p:cNvPr>
          <p:cNvSpPr txBox="1"/>
          <p:nvPr/>
        </p:nvSpPr>
        <p:spPr>
          <a:xfrm>
            <a:off x="7315200" y="1155507"/>
            <a:ext cx="437320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有五个主要类：</a:t>
            </a:r>
            <a:endParaRPr lang="en-US" altLang="zh-CN" sz="32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2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1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Customer(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购书者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BookStore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书店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3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ShooppingCart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购物车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4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Book(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5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Admin(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02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用例图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844431-2859-AFD5-55EC-4E7065D5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9" y="1238250"/>
            <a:ext cx="5572223" cy="49690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1D61DB-B695-126F-3004-0800806CC898}"/>
              </a:ext>
            </a:extLst>
          </p:cNvPr>
          <p:cNvSpPr txBox="1"/>
          <p:nvPr/>
        </p:nvSpPr>
        <p:spPr>
          <a:xfrm>
            <a:off x="6486525" y="1090765"/>
            <a:ext cx="49053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购书者：购书者可以执行以下操作：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浏览图书：他们可以浏览图书列表，点击图书以 获取详细信息。 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搜索图书：他们可以使用搜索功能查找特定的图书。 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添加图书到购物车：他们可以将图书添加到购物车，这包括更新购物车内容。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查看购物车：他们可以查看购物车中的内容，修改购物车内容或者移除图书。 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创建订单：购书者可以选择购物车中的书籍，输入收货信息并提交订单。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修改订单：如果需要，购书者可以选择已有的订单并修改其内容。 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确认订单：购书者可以确认并提交订单。 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结账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03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顺序图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26574E-C00E-3DDF-4694-0E51F3679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1" y="1434263"/>
            <a:ext cx="6325148" cy="465622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157_1*b*1"/>
  <p:tag name="KSO_WM_TEMPLATE_CATEGORY" val="custom"/>
  <p:tag name="KSO_WM_TEMPLATE_INDEX" val="2020315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</TotalTime>
  <Words>1644</Words>
  <Application>Microsoft Office PowerPoint</Application>
  <PresentationFormat>宽屏</PresentationFormat>
  <Paragraphs>142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微软雅黑</vt:lpstr>
      <vt:lpstr>OPPOSans H</vt:lpstr>
      <vt:lpstr>宋体</vt:lpstr>
      <vt:lpstr>OPPOSans M</vt:lpstr>
      <vt:lpstr>Arial</vt:lpstr>
      <vt:lpstr>微软雅黑 Light</vt:lpstr>
      <vt:lpstr>Calibri</vt:lpstr>
      <vt:lpstr>-apple-system</vt:lpstr>
      <vt:lpstr>Söhne</vt:lpstr>
      <vt:lpstr>OPPOSans B</vt:lpstr>
      <vt:lpstr>2_Office 主题​​</vt:lpstr>
      <vt:lpstr>PowerPoint 演示文稿</vt:lpstr>
      <vt:lpstr>项目需求分析</vt:lpstr>
      <vt:lpstr>项目背景</vt:lpstr>
      <vt:lpstr>项目目标</vt:lpstr>
      <vt:lpstr>项目需求</vt:lpstr>
      <vt:lpstr>项目范围</vt:lpstr>
      <vt:lpstr>01 类图</vt:lpstr>
      <vt:lpstr>02 用例图</vt:lpstr>
      <vt:lpstr>03 顺序图</vt:lpstr>
      <vt:lpstr>04 状态图</vt:lpstr>
      <vt:lpstr>05 活动图</vt:lpstr>
      <vt:lpstr>06 组件图</vt:lpstr>
      <vt:lpstr>07 部署图</vt:lpstr>
      <vt:lpstr>08 包图</vt:lpstr>
      <vt:lpstr>8.1 订单管理</vt:lpstr>
      <vt:lpstr>8.2 用户管理</vt:lpstr>
      <vt:lpstr>8.3购物车</vt:lpstr>
      <vt:lpstr>8.4 图书管理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宗谕 杨</cp:lastModifiedBy>
  <cp:revision>50</cp:revision>
  <dcterms:created xsi:type="dcterms:W3CDTF">2022-01-18T08:04:00Z</dcterms:created>
  <dcterms:modified xsi:type="dcterms:W3CDTF">2023-10-18T13:00:46Z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4FB6AD33C85749DA99FB34DB2BCF1DBE</vt:lpwstr>
  </property>
  <property fmtid="{D5CDD505-2E9C-101B-9397-08002B2CF9AE}" pid="3" name="KSOProductBuildVer">
    <vt:lpwstr>2052-11.1.0.11751</vt:lpwstr>
  </property>
</Properties>
</file>